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7" r:id="rId3"/>
    <p:sldId id="268" r:id="rId4"/>
    <p:sldId id="257" r:id="rId5"/>
    <p:sldId id="258" r:id="rId6"/>
    <p:sldId id="259" r:id="rId7"/>
    <p:sldId id="260" r:id="rId8"/>
    <p:sldId id="266" r:id="rId9"/>
    <p:sldId id="261" r:id="rId10"/>
    <p:sldId id="262" r:id="rId11"/>
    <p:sldId id="263" r:id="rId12"/>
    <p:sldId id="265" r:id="rId13"/>
    <p:sldId id="269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8114B0-B653-4BBA-8787-A59D0E7AB273}" type="datetimeFigureOut">
              <a:rPr lang="ru-RU" smtClean="0"/>
              <a:pPr/>
              <a:t>20.04.2011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741B81-120C-4F02-A8BC-2EFA98ADFAC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41B81-120C-4F02-A8BC-2EFA98ADFAC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41B81-120C-4F02-A8BC-2EFA98ADFAC9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41B81-120C-4F02-A8BC-2EFA98ADFAC9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41B81-120C-4F02-A8BC-2EFA98ADFAC9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41B81-120C-4F02-A8BC-2EFA98ADFAC9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41B81-120C-4F02-A8BC-2EFA98ADFAC9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41B81-120C-4F02-A8BC-2EFA98ADFAC9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41B81-120C-4F02-A8BC-2EFA98ADFAC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41B81-120C-4F02-A8BC-2EFA98ADFAC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41B81-120C-4F02-A8BC-2EFA98ADFAC9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41B81-120C-4F02-A8BC-2EFA98ADFAC9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CDF6120-F1F0-4C60-9FE9-39AC71A9C79D}" type="datetimeFigureOut">
              <a:rPr lang="en-US" smtClean="0"/>
              <a:pPr/>
              <a:t>4/20/2011</a:t>
            </a:fld>
            <a:endParaRPr lang="en-US" sz="1600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4/20/2011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CDF6120-F1F0-4C60-9FE9-39AC71A9C79D}" type="datetimeFigureOut">
              <a:rPr lang="en-US" smtClean="0"/>
              <a:pPr/>
              <a:t>4/20/2011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F6120-F1F0-4C60-9FE9-39AC71A9C79D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DF6120-F1F0-4C60-9FE9-39AC71A9C79D}" type="datetimeFigureOut">
              <a:rPr lang="en-US" smtClean="0"/>
              <a:pPr/>
              <a:t>4/20/2011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9200" y="3573016"/>
            <a:ext cx="6858000" cy="144016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Фотоника</a:t>
            </a:r>
            <a:r>
              <a:rPr lang="ru-RU" dirty="0" smtClean="0"/>
              <a:t> комплексов включения </a:t>
            </a:r>
            <a:r>
              <a:rPr lang="ru-RU" dirty="0" err="1" smtClean="0"/>
              <a:t>кукурбит</a:t>
            </a:r>
            <a:r>
              <a:rPr lang="ru-RU" dirty="0" smtClean="0"/>
              <a:t>[7]</a:t>
            </a:r>
            <a:r>
              <a:rPr lang="ru-RU" dirty="0" err="1" smtClean="0"/>
              <a:t>урила</a:t>
            </a:r>
            <a:r>
              <a:rPr lang="ru-RU" dirty="0" smtClean="0"/>
              <a:t> с моно- и </a:t>
            </a:r>
            <a:r>
              <a:rPr lang="ru-RU" dirty="0" err="1" smtClean="0"/>
              <a:t>триметинцианиновыми</a:t>
            </a:r>
            <a:r>
              <a:rPr lang="ru-RU" dirty="0" smtClean="0"/>
              <a:t> красителями.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Кулемин</a:t>
            </a:r>
            <a:r>
              <a:rPr lang="ru-RU" dirty="0" smtClean="0"/>
              <a:t> Н.А., студент 741 </a:t>
            </a:r>
            <a:r>
              <a:rPr lang="ru-RU" dirty="0" err="1" smtClean="0"/>
              <a:t>гр</a:t>
            </a:r>
            <a:r>
              <a:rPr lang="ru-RU" dirty="0" smtClean="0"/>
              <a:t> </a:t>
            </a:r>
            <a:r>
              <a:rPr lang="ru-RU" dirty="0" err="1" smtClean="0"/>
              <a:t>МФТИ</a:t>
            </a:r>
            <a:r>
              <a:rPr lang="ru-RU" dirty="0" smtClean="0"/>
              <a:t> (</a:t>
            </a:r>
            <a:r>
              <a:rPr lang="ru-RU" dirty="0" err="1" smtClean="0"/>
              <a:t>ГУ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66328"/>
          </a:xfrm>
        </p:spPr>
        <p:txBody>
          <a:bodyPr/>
          <a:lstStyle/>
          <a:p>
            <a:r>
              <a:rPr lang="ru-RU" dirty="0" smtClean="0"/>
              <a:t>Определение константы связывания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57200" y="6381328"/>
            <a:ext cx="8229600" cy="351696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K = 1x10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(состав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комплекса 1:2)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251520" y="587356"/>
          <a:ext cx="8352928" cy="5865980"/>
        </p:xfrm>
        <a:graphic>
          <a:graphicData uri="http://schemas.openxmlformats.org/presentationml/2006/ole">
            <p:oleObj spid="_x0000_s19459" name="Graph" r:id="rId4" imgW="4132800" imgH="2901600" progId="Origin50.Grap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-117724" y="298964"/>
          <a:ext cx="4833740" cy="3418068"/>
        </p:xfrm>
        <a:graphic>
          <a:graphicData uri="http://schemas.openxmlformats.org/presentationml/2006/ole">
            <p:oleObj spid="_x0000_s21506" name="Graph" r:id="rId4" imgW="4276800" imgH="3024000" progId="Origin50.Graph">
              <p:embed/>
            </p:oleObj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4060686" y="331281"/>
          <a:ext cx="4788039" cy="3385751"/>
        </p:xfrm>
        <a:graphic>
          <a:graphicData uri="http://schemas.openxmlformats.org/presentationml/2006/ole">
            <p:oleObj spid="_x0000_s21507" name="Graph" r:id="rId5" imgW="4276800" imgH="3024000" progId="Origin50.Graph">
              <p:embed/>
            </p:oleObj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2123728" y="3429000"/>
          <a:ext cx="4752528" cy="3360640"/>
        </p:xfrm>
        <a:graphic>
          <a:graphicData uri="http://schemas.openxmlformats.org/presentationml/2006/ole">
            <p:oleObj spid="_x0000_s21508" name="Graph" r:id="rId6" imgW="4276800" imgH="3024000" progId="Origin50.Grap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0" y="980728"/>
          <a:ext cx="6415404" cy="4536504"/>
        </p:xfrm>
        <a:graphic>
          <a:graphicData uri="http://schemas.openxmlformats.org/presentationml/2006/ole">
            <p:oleObj spid="_x0000_s22530" name="Graph" r:id="rId4" imgW="4276800" imgH="3024000" progId="Origin50.Graph">
              <p:embed/>
            </p:oleObj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5292080" y="-154880"/>
          <a:ext cx="3846248" cy="2719784"/>
        </p:xfrm>
        <a:graphic>
          <a:graphicData uri="http://schemas.openxmlformats.org/presentationml/2006/ole">
            <p:oleObj spid="_x0000_s22531" name="Graph" r:id="rId5" imgW="4276800" imgH="3024000" progId="Origin50.Graph">
              <p:embed/>
            </p:oleObj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5292080" y="1916832"/>
          <a:ext cx="3869608" cy="2736304"/>
        </p:xfrm>
        <a:graphic>
          <a:graphicData uri="http://schemas.openxmlformats.org/presentationml/2006/ole">
            <p:oleObj spid="_x0000_s22532" name="Graph" r:id="rId6" imgW="4276800" imgH="3024000" progId="Origin50.Graph">
              <p:embed/>
            </p:oleObj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5292080" y="4077072"/>
          <a:ext cx="3779912" cy="2672877"/>
        </p:xfrm>
        <a:graphic>
          <a:graphicData uri="http://schemas.openxmlformats.org/presentationml/2006/ole">
            <p:oleObj spid="_x0000_s22534" name="Graph" r:id="rId7" imgW="4276800" imgH="3024000" progId="Origin50.Grap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090120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Установлено увеличение интенсивности флуоресценции красителя (</a:t>
            </a:r>
            <a:r>
              <a:rPr lang="ru-RU" sz="2400" dirty="0" err="1" smtClean="0"/>
              <a:t>КР</a:t>
            </a:r>
            <a:r>
              <a:rPr lang="ru-RU" sz="2400" dirty="0" smtClean="0"/>
              <a:t> 109) и батохромный сдвиг полосы поглощения на </a:t>
            </a:r>
            <a:r>
              <a:rPr lang="el-GR" sz="2400" dirty="0" smtClean="0"/>
              <a:t>Δλ</a:t>
            </a:r>
            <a:r>
              <a:rPr lang="ru-RU" sz="2400" dirty="0" smtClean="0"/>
              <a:t>=</a:t>
            </a:r>
            <a:r>
              <a:rPr lang="ru-RU" sz="2400" dirty="0" err="1" smtClean="0"/>
              <a:t>15нм</a:t>
            </a:r>
            <a:r>
              <a:rPr lang="ru-RU" sz="2400" dirty="0" smtClean="0"/>
              <a:t> в результате образования комплекса включения красителя и </a:t>
            </a:r>
            <a:r>
              <a:rPr lang="ru-RU" sz="2400" dirty="0" err="1" smtClean="0"/>
              <a:t>кукурбит</a:t>
            </a:r>
            <a:r>
              <a:rPr lang="en-US" sz="2400" dirty="0" smtClean="0"/>
              <a:t>[7]</a:t>
            </a:r>
            <a:r>
              <a:rPr lang="ru-RU" sz="2400" dirty="0" err="1" smtClean="0"/>
              <a:t>урила</a:t>
            </a:r>
            <a:r>
              <a:rPr lang="ru-RU" sz="2400" dirty="0" smtClean="0"/>
              <a:t>.</a:t>
            </a:r>
          </a:p>
          <a:p>
            <a:pPr algn="just"/>
            <a:r>
              <a:rPr lang="ru-RU" sz="2400" dirty="0" smtClean="0"/>
              <a:t>Определен состав комплекса 1:2 (</a:t>
            </a:r>
            <a:r>
              <a:rPr lang="ru-RU" sz="2400" dirty="0" err="1" smtClean="0"/>
              <a:t>КР</a:t>
            </a:r>
            <a:r>
              <a:rPr lang="ru-RU" sz="2400" dirty="0" smtClean="0"/>
              <a:t> 109:</a:t>
            </a:r>
            <a:r>
              <a:rPr lang="ru-RU" sz="2400" dirty="0" err="1" smtClean="0"/>
              <a:t>КБ7</a:t>
            </a:r>
            <a:r>
              <a:rPr lang="ru-RU" sz="2400" dirty="0" smtClean="0"/>
              <a:t>).</a:t>
            </a:r>
          </a:p>
          <a:p>
            <a:pPr algn="just"/>
            <a:r>
              <a:rPr lang="ru-RU" sz="2400" dirty="0" smtClean="0"/>
              <a:t>Рассчитана константа устойчивости комплекса, равная        </a:t>
            </a:r>
            <a:r>
              <a:rPr lang="en-US" sz="2400" dirty="0" smtClean="0">
                <a:cs typeface="Times New Roman" pitchFamily="18" charset="0"/>
              </a:rPr>
              <a:t>K = 1,</a:t>
            </a:r>
            <a:r>
              <a:rPr lang="ru-RU" sz="2400" dirty="0" smtClean="0">
                <a:cs typeface="Times New Roman" pitchFamily="18" charset="0"/>
              </a:rPr>
              <a:t>4</a:t>
            </a:r>
            <a:r>
              <a:rPr lang="en-US" sz="2400" dirty="0" err="1" smtClean="0">
                <a:cs typeface="Times New Roman" pitchFamily="18" charset="0"/>
              </a:rPr>
              <a:t>E+9</a:t>
            </a:r>
            <a:r>
              <a:rPr lang="ru-RU" sz="2400" dirty="0" smtClean="0">
                <a:cs typeface="Times New Roman" pitchFamily="18" charset="0"/>
              </a:rPr>
              <a:t> М</a:t>
            </a:r>
            <a:r>
              <a:rPr lang="ru-RU" sz="2400" baseline="30000" dirty="0" smtClean="0">
                <a:cs typeface="Times New Roman" pitchFamily="18" charset="0"/>
              </a:rPr>
              <a:t>-2</a:t>
            </a:r>
            <a:r>
              <a:rPr lang="en-US" sz="2400" dirty="0" smtClean="0">
                <a:cs typeface="Times New Roman" pitchFamily="18" charset="0"/>
              </a:rPr>
              <a:t>.</a:t>
            </a:r>
            <a:endParaRPr lang="ru-RU" sz="2400" dirty="0" smtClean="0">
              <a:cs typeface="Times New Roman" pitchFamily="18" charset="0"/>
            </a:endParaRPr>
          </a:p>
          <a:p>
            <a:pPr algn="just"/>
            <a:r>
              <a:rPr lang="ru-RU" sz="2400" dirty="0" smtClean="0">
                <a:cs typeface="Times New Roman" pitchFamily="18" charset="0"/>
              </a:rPr>
              <a:t>Обнаружена способность красителя (</a:t>
            </a:r>
            <a:r>
              <a:rPr lang="ru-RU" sz="2400" dirty="0" err="1" smtClean="0">
                <a:cs typeface="Times New Roman" pitchFamily="18" charset="0"/>
              </a:rPr>
              <a:t>КР</a:t>
            </a:r>
            <a:r>
              <a:rPr lang="ru-RU" sz="2400" dirty="0" smtClean="0">
                <a:cs typeface="Times New Roman" pitchFamily="18" charset="0"/>
              </a:rPr>
              <a:t> 109) к </a:t>
            </a:r>
            <a:r>
              <a:rPr lang="ru-RU" sz="2400" dirty="0" err="1" smtClean="0">
                <a:cs typeface="Times New Roman" pitchFamily="18" charset="0"/>
              </a:rPr>
              <a:t>цис-транс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 err="1" smtClean="0">
                <a:cs typeface="Times New Roman" pitchFamily="18" charset="0"/>
              </a:rPr>
              <a:t>фотоизомеризации</a:t>
            </a:r>
            <a:r>
              <a:rPr lang="ru-RU" sz="2400" dirty="0" smtClean="0"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cs typeface="Times New Roman" pitchFamily="18" charset="0"/>
              </a:rPr>
              <a:t>Найдено увеличение времени жизни </a:t>
            </a:r>
            <a:r>
              <a:rPr lang="ru-RU" sz="2400" i="1" dirty="0" err="1" smtClean="0">
                <a:cs typeface="Times New Roman" pitchFamily="18" charset="0"/>
              </a:rPr>
              <a:t>цис</a:t>
            </a:r>
            <a:r>
              <a:rPr lang="ru-RU" sz="2400" dirty="0" err="1" smtClean="0">
                <a:cs typeface="Times New Roman" pitchFamily="18" charset="0"/>
              </a:rPr>
              <a:t>-изомера</a:t>
            </a:r>
            <a:r>
              <a:rPr lang="ru-RU" sz="2400" dirty="0" smtClean="0">
                <a:cs typeface="Times New Roman" pitchFamily="18" charset="0"/>
              </a:rPr>
              <a:t> молекулы в присутствии </a:t>
            </a:r>
            <a:r>
              <a:rPr lang="ru-RU" sz="2400" dirty="0" err="1" smtClean="0">
                <a:cs typeface="Times New Roman" pitchFamily="18" charset="0"/>
              </a:rPr>
              <a:t>кукурбит</a:t>
            </a:r>
            <a:r>
              <a:rPr lang="en-US" sz="2400" dirty="0" smtClean="0">
                <a:cs typeface="Times New Roman" pitchFamily="18" charset="0"/>
              </a:rPr>
              <a:t>[7]</a:t>
            </a:r>
            <a:r>
              <a:rPr lang="ru-RU" sz="2400" dirty="0" err="1" smtClean="0">
                <a:cs typeface="Times New Roman" pitchFamily="18" charset="0"/>
              </a:rPr>
              <a:t>урила</a:t>
            </a:r>
            <a:r>
              <a:rPr lang="ru-RU" sz="2400" dirty="0" smtClean="0">
                <a:cs typeface="Times New Roman" pitchFamily="18" charset="0"/>
              </a:rPr>
              <a:t>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152728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/>
              <a:t>Спасибо за внимание!</a:t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3" y="476672"/>
            <a:ext cx="82809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Цель работы:</a:t>
            </a:r>
          </a:p>
          <a:p>
            <a:endParaRPr lang="ru-RU" sz="2800" dirty="0" smtClean="0"/>
          </a:p>
          <a:p>
            <a:pPr algn="just"/>
            <a:r>
              <a:rPr lang="ru-RU" sz="2000" dirty="0" smtClean="0"/>
              <a:t>Исследовать влияние </a:t>
            </a:r>
            <a:r>
              <a:rPr lang="ru-RU" sz="2000" dirty="0" err="1" smtClean="0"/>
              <a:t>кукурбит</a:t>
            </a:r>
            <a:r>
              <a:rPr lang="en-US" sz="2000" dirty="0" smtClean="0"/>
              <a:t>[7]</a:t>
            </a:r>
            <a:r>
              <a:rPr lang="ru-RU" sz="2000" dirty="0" err="1" smtClean="0"/>
              <a:t>урила</a:t>
            </a:r>
            <a:r>
              <a:rPr lang="ru-RU" sz="2000" dirty="0" smtClean="0"/>
              <a:t> на </a:t>
            </a:r>
            <a:r>
              <a:rPr lang="ru-RU" sz="2000" dirty="0" err="1" smtClean="0"/>
              <a:t>фотонику</a:t>
            </a:r>
            <a:r>
              <a:rPr lang="ru-RU" sz="2000" dirty="0" smtClean="0"/>
              <a:t> </a:t>
            </a:r>
            <a:r>
              <a:rPr lang="ru-RU" sz="2000" dirty="0" err="1" smtClean="0">
                <a:cs typeface="Times New Roman" pitchFamily="18" charset="0"/>
              </a:rPr>
              <a:t>тиазолинокарбоцианинового</a:t>
            </a:r>
            <a:r>
              <a:rPr lang="ru-RU" sz="2000" dirty="0" smtClean="0">
                <a:cs typeface="Times New Roman" pitchFamily="18" charset="0"/>
              </a:rPr>
              <a:t> красителя.</a:t>
            </a:r>
            <a:endParaRPr lang="ru-RU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67544" y="2348880"/>
            <a:ext cx="8208912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Задачи работы:</a:t>
            </a:r>
          </a:p>
          <a:p>
            <a:endParaRPr lang="ru-RU" dirty="0" smtClean="0"/>
          </a:p>
          <a:p>
            <a:pPr marL="342900" indent="-342900" algn="just">
              <a:buAutoNum type="arabicParenR"/>
            </a:pPr>
            <a:r>
              <a:rPr lang="ru-RU" sz="2000" dirty="0" smtClean="0"/>
              <a:t>Исследовать влияние </a:t>
            </a:r>
            <a:r>
              <a:rPr lang="ru-RU" sz="2000" dirty="0" err="1" smtClean="0"/>
              <a:t>кукурбит</a:t>
            </a:r>
            <a:r>
              <a:rPr lang="en-US" sz="2000" dirty="0" smtClean="0"/>
              <a:t>[7]</a:t>
            </a:r>
            <a:r>
              <a:rPr lang="ru-RU" sz="2000" dirty="0" err="1" smtClean="0"/>
              <a:t>урила</a:t>
            </a:r>
            <a:r>
              <a:rPr lang="ru-RU" sz="2000" dirty="0" smtClean="0"/>
              <a:t> на спектр поглощения красителя. Выбор оптимальных концентрационных соотношений.</a:t>
            </a:r>
          </a:p>
          <a:p>
            <a:pPr marL="342900" indent="-342900" algn="just">
              <a:buAutoNum type="arabicParenR"/>
            </a:pPr>
            <a:r>
              <a:rPr lang="ru-RU" sz="2000" dirty="0" smtClean="0"/>
              <a:t>Исследовать флуоресцентные свойства красителя без и в присутствии </a:t>
            </a:r>
            <a:r>
              <a:rPr lang="ru-RU" sz="2000" dirty="0" err="1" smtClean="0"/>
              <a:t>кукурбит</a:t>
            </a:r>
            <a:r>
              <a:rPr lang="en-US" sz="2000" dirty="0" smtClean="0"/>
              <a:t>[7]</a:t>
            </a:r>
            <a:r>
              <a:rPr lang="ru-RU" sz="2000" dirty="0" err="1" smtClean="0"/>
              <a:t>урила</a:t>
            </a:r>
            <a:r>
              <a:rPr lang="ru-RU" sz="2000" dirty="0" smtClean="0"/>
              <a:t>.</a:t>
            </a:r>
          </a:p>
          <a:p>
            <a:pPr marL="342900" indent="-342900" algn="just">
              <a:buAutoNum type="arabicParenR"/>
            </a:pPr>
            <a:r>
              <a:rPr lang="ru-RU" sz="2000" dirty="0" smtClean="0"/>
              <a:t>Определение состава комплекса (и констант его устойчивости).</a:t>
            </a:r>
          </a:p>
          <a:p>
            <a:pPr marL="342900" indent="-342900" algn="just">
              <a:buAutoNum type="arabicParenR"/>
            </a:pPr>
            <a:r>
              <a:rPr lang="ru-RU" sz="2000" dirty="0" smtClean="0"/>
              <a:t>Исследование методом лазерного импульсного фотолиза короткоживущих промежуточных продуктов </a:t>
            </a:r>
            <a:r>
              <a:rPr lang="ru-RU" sz="2000" dirty="0" err="1" smtClean="0"/>
              <a:t>фотопревращения</a:t>
            </a:r>
            <a:r>
              <a:rPr lang="ru-RU" sz="2000" dirty="0" smtClean="0"/>
              <a:t> красителя без и в присутствии </a:t>
            </a:r>
            <a:r>
              <a:rPr lang="ru-RU" sz="2000" dirty="0" err="1" smtClean="0"/>
              <a:t>кукурбит</a:t>
            </a:r>
            <a:r>
              <a:rPr lang="en-US" sz="2000" dirty="0" smtClean="0"/>
              <a:t>[7]</a:t>
            </a:r>
            <a:r>
              <a:rPr lang="ru-RU" sz="2000" dirty="0" err="1" smtClean="0"/>
              <a:t>урила</a:t>
            </a:r>
            <a:r>
              <a:rPr lang="ru-RU" sz="2000" dirty="0" smtClean="0"/>
              <a:t>. Измерение спектров фотоиндуцированного поглощения.</a:t>
            </a:r>
          </a:p>
          <a:p>
            <a:pPr marL="342900" indent="-342900">
              <a:buAutoNum type="arabicParenR"/>
            </a:pPr>
            <a:endParaRPr lang="ru-RU" dirty="0" smtClean="0"/>
          </a:p>
          <a:p>
            <a:pPr marL="342900" indent="-342900">
              <a:buAutoNum type="arabicParenR"/>
            </a:pPr>
            <a:endParaRPr lang="ru-RU" dirty="0" smtClean="0"/>
          </a:p>
          <a:p>
            <a:pPr marL="342900" indent="-342900">
              <a:buAutoNum type="arabicParenR"/>
            </a:pPr>
            <a:endParaRPr lang="ru-RU" dirty="0" smtClean="0"/>
          </a:p>
          <a:p>
            <a:pPr marL="342900" indent="-342900">
              <a:buAutoNum type="arabicParenR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594320"/>
          </a:xfrm>
        </p:spPr>
        <p:txBody>
          <a:bodyPr/>
          <a:lstStyle/>
          <a:p>
            <a:r>
              <a:rPr lang="ru-RU" dirty="0" smtClean="0"/>
              <a:t>Методы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2713856"/>
          </a:xfrm>
        </p:spPr>
        <p:txBody>
          <a:bodyPr>
            <a:normAutofit lnSpcReduction="10000"/>
          </a:bodyPr>
          <a:lstStyle/>
          <a:p>
            <a:r>
              <a:rPr lang="ru-RU" sz="4400" dirty="0" smtClean="0"/>
              <a:t>1) </a:t>
            </a:r>
            <a:r>
              <a:rPr lang="ru-RU" sz="4400" dirty="0" err="1" smtClean="0"/>
              <a:t>Спектрофотометрия</a:t>
            </a:r>
            <a:endParaRPr lang="ru-RU" sz="4400" dirty="0" smtClean="0"/>
          </a:p>
          <a:p>
            <a:r>
              <a:rPr lang="ru-RU" sz="4400" dirty="0" smtClean="0"/>
              <a:t>2) </a:t>
            </a:r>
            <a:r>
              <a:rPr lang="ru-RU" sz="4400" dirty="0" err="1" smtClean="0"/>
              <a:t>Спектрофлуориметрия</a:t>
            </a:r>
            <a:endParaRPr lang="ru-RU" sz="4400" dirty="0" smtClean="0"/>
          </a:p>
          <a:p>
            <a:r>
              <a:rPr lang="ru-RU" sz="4400" dirty="0" smtClean="0"/>
              <a:t>3) Лазерная кинетическая спектроскопия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259632" y="3499767"/>
          <a:ext cx="6367564" cy="2305497"/>
        </p:xfrm>
        <a:graphic>
          <a:graphicData uri="http://schemas.openxmlformats.org/presentationml/2006/ole">
            <p:oleObj spid="_x0000_s1025" name="MDLDrawObject Class" r:id="rId4" imgW="2762305" imgH="1000104" progId="MDLDrawOLE.MDLDrawObject.1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8526" y="5888885"/>
            <a:ext cx="866596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Краситель №109 (3,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3'-диэтилтиазолинокарбоцианин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йодид)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52690" y="2792541"/>
            <a:ext cx="259943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Кукурбит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урил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545721"/>
            <a:ext cx="6552728" cy="2307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692696"/>
            <a:ext cx="2304256" cy="192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-36512" y="360040"/>
          <a:ext cx="9291833" cy="6525344"/>
        </p:xfrm>
        <a:graphic>
          <a:graphicData uri="http://schemas.openxmlformats.org/presentationml/2006/ole">
            <p:oleObj spid="_x0000_s15364" name="Graph" r:id="rId4" imgW="4132800" imgH="2901600" progId="Origin50.Grap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-180528" y="332656"/>
          <a:ext cx="9394371" cy="6597352"/>
        </p:xfrm>
        <a:graphic>
          <a:graphicData uri="http://schemas.openxmlformats.org/presentationml/2006/ole">
            <p:oleObj spid="_x0000_s16390" name="Graph" r:id="rId4" imgW="4132800" imgH="2901600" progId="Origin50.Grap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864" y="368424"/>
            <a:ext cx="8229600" cy="3962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 </a:t>
            </a:r>
            <a:r>
              <a:rPr lang="ru-RU" dirty="0" err="1" smtClean="0"/>
              <a:t>Жоба</a:t>
            </a:r>
            <a:r>
              <a:rPr lang="ru-RU" dirty="0" smtClean="0"/>
              <a:t> определения состава комплекса</a:t>
            </a:r>
            <a:endParaRPr lang="ru-RU" dirty="0"/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251520" y="841946"/>
          <a:ext cx="8566625" cy="6016054"/>
        </p:xfrm>
        <a:graphic>
          <a:graphicData uri="http://schemas.openxmlformats.org/presentationml/2006/ole">
            <p:oleObj spid="_x0000_s17412" name="Graph" r:id="rId4" imgW="4132800" imgH="2901600" progId="Origin50.Grap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4682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 </a:t>
            </a:r>
            <a:r>
              <a:rPr lang="ru-RU" dirty="0" err="1" smtClean="0"/>
              <a:t>Жоба</a:t>
            </a:r>
            <a:r>
              <a:rPr lang="ru-RU" dirty="0" smtClean="0"/>
              <a:t> определения состава комплекса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1844824"/>
            <a:ext cx="84249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Согласно графику максимум достигается при объемном отношении 2:3 (краситель: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кукурбит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[7]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урил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V = V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кр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Vmax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= 0,6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Соотношение концентраций составляло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 =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2:5 = 0,4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(краситель: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кукурбит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[7]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урил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формуле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число молекул красителя на 1 молекулу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кукурбит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[7]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урила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V(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r+1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)/2(1-V) = 0,5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Что означает, что данный краситель образует комплекс состава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:2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(краситель: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кукурбит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[7]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урил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Исходя из метода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Жоба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константа связывания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кукурбит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[7]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урила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красителя составляет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K =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1,31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E+9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М</a:t>
            </a:r>
            <a:r>
              <a:rPr lang="ru-RU" sz="2000" b="1" baseline="30000" dirty="0" smtClean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196752"/>
            <a:ext cx="8267725" cy="641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296416"/>
            <a:ext cx="8229600" cy="468288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Метод измерения константы по флуоресценции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23528" y="2852936"/>
            <a:ext cx="856895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 – интенсивность флуоресценции раствора в промежуточной точке.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интенсивность флуоресценции чистого красителя.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 – интенсивность флуоресценции комплекса (раствора после насыщения).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концентрация красителя в промежуточной точке.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число молекул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кукурбит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[7]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урила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молекулу красителя.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Предположим, что флуоресцирует только краситель и комплекс 1:2. Тогда константа связывания по флуоресценции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K =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1,7E+9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М</a:t>
            </a:r>
            <a:r>
              <a:rPr lang="ru-RU" sz="2000" b="1" baseline="30000" dirty="0" smtClean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59099" y="1355229"/>
            <a:ext cx="4429125" cy="1209675"/>
          </a:xfrm>
          <a:prstGeom prst="rect">
            <a:avLst/>
          </a:prstGeom>
          <a:noFill/>
        </p:spPr>
      </p:pic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1666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362</TotalTime>
  <Words>399</Words>
  <Application>Microsoft Office PowerPoint</Application>
  <PresentationFormat>Экран (4:3)</PresentationFormat>
  <Paragraphs>59</Paragraphs>
  <Slides>14</Slides>
  <Notes>11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Origin</vt:lpstr>
      <vt:lpstr>MDLDrawObject Class</vt:lpstr>
      <vt:lpstr>Graph</vt:lpstr>
      <vt:lpstr>Фотоника комплексов включения кукурбит[7]урила с моно- и триметинцианиновыми красителями. </vt:lpstr>
      <vt:lpstr>Слайд 2</vt:lpstr>
      <vt:lpstr>Методы исследования</vt:lpstr>
      <vt:lpstr>Слайд 4</vt:lpstr>
      <vt:lpstr>Слайд 5</vt:lpstr>
      <vt:lpstr>Слайд 6</vt:lpstr>
      <vt:lpstr>Метод Жоба определения состава комплекса</vt:lpstr>
      <vt:lpstr>Метод Жоба определения состава комплекса</vt:lpstr>
      <vt:lpstr>Метод измерения константы по флуоресценции</vt:lpstr>
      <vt:lpstr>Определение константы связывания</vt:lpstr>
      <vt:lpstr>Слайд 11</vt:lpstr>
      <vt:lpstr>Слайд 12</vt:lpstr>
      <vt:lpstr>Выводы</vt:lpstr>
      <vt:lpstr>Спасибо за внимание!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Фотоника комплексов включения кукурбит[7]урила с моно- и триметинцианиновыми красителями. </dc:title>
  <dc:creator>Николай</dc:creator>
  <cp:lastModifiedBy>Николай</cp:lastModifiedBy>
  <cp:revision>73</cp:revision>
  <dcterms:created xsi:type="dcterms:W3CDTF">2011-03-31T10:04:38Z</dcterms:created>
  <dcterms:modified xsi:type="dcterms:W3CDTF">2011-04-20T08:19:05Z</dcterms:modified>
</cp:coreProperties>
</file>